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Tahoma" panose="020B0604030504040204" pitchFamily="34" charset="0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0ot75fZa9N6InEiLP6TS0H0IX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customschemas.google.com/relationships/presentationmetadata" Target="metadata"/><Relationship Id="rId4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title"/>
          </p:nvPr>
        </p:nvSpPr>
        <p:spPr>
          <a:xfrm>
            <a:off x="457202" y="2746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body" idx="1"/>
          </p:nvPr>
        </p:nvSpPr>
        <p:spPr>
          <a:xfrm>
            <a:off x="457202" y="1600202"/>
            <a:ext cx="8229600" cy="4525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191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722315" y="4406905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>
            <a:off x="722315" y="2906726"/>
            <a:ext cx="7772400" cy="150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ctrTitle"/>
          </p:nvPr>
        </p:nvSpPr>
        <p:spPr>
          <a:xfrm>
            <a:off x="685804" y="2130441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 rot="5400000">
            <a:off x="4732342" y="2171717"/>
            <a:ext cx="585152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 rot="5400000">
            <a:off x="541342" y="190518"/>
            <a:ext cx="5851523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191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57202" y="2746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 rot="5400000">
            <a:off x="2309020" y="-251616"/>
            <a:ext cx="452596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191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1792290" y="4800611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>
            <a:spLocks noGrp="1"/>
          </p:cNvSpPr>
          <p:nvPr>
            <p:ph type="pic" idx="2"/>
          </p:nvPr>
        </p:nvSpPr>
        <p:spPr>
          <a:xfrm>
            <a:off x="1792290" y="612773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1792290" y="5367350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57208" y="273053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3575057" y="273066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191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457208" y="1435114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457202" y="2746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457202" y="2746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457203" y="1535116"/>
            <a:ext cx="4040188" cy="639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2"/>
          </p:nvPr>
        </p:nvSpPr>
        <p:spPr>
          <a:xfrm>
            <a:off x="457203" y="2174890"/>
            <a:ext cx="4040188" cy="395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3"/>
          </p:nvPr>
        </p:nvSpPr>
        <p:spPr>
          <a:xfrm>
            <a:off x="4645027" y="1535116"/>
            <a:ext cx="4041775" cy="639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4"/>
          </p:nvPr>
        </p:nvSpPr>
        <p:spPr>
          <a:xfrm>
            <a:off x="4645027" y="2174890"/>
            <a:ext cx="4041775" cy="395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457202" y="2746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4038600" cy="4525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2"/>
          </p:nvPr>
        </p:nvSpPr>
        <p:spPr>
          <a:xfrm>
            <a:off x="4648202" y="1600202"/>
            <a:ext cx="4038600" cy="4525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838200" y="2514600"/>
            <a:ext cx="7467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762000" y="3124200"/>
            <a:ext cx="75438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250825" y="1916112"/>
            <a:ext cx="8497887" cy="3386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ahoma"/>
              <a:buNone/>
            </a:pPr>
            <a:r>
              <a:rPr lang="en-US" sz="2200" b="1" i="0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ZAPROSZENIE NA </a:t>
            </a:r>
            <a:r>
              <a:rPr lang="pl-PL" sz="2200" b="1" i="0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IX</a:t>
            </a:r>
            <a:r>
              <a:rPr lang="en-US" sz="2200" b="1" i="0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ZEBRANIE NAUKOWE</a:t>
            </a:r>
            <a:endParaRPr sz="14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ahoma"/>
              <a:buNone/>
            </a:pPr>
            <a:r>
              <a:rPr lang="en-US" sz="2200" b="1" i="0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„OBRÓT PRAWNY Z ZAGRANICĄ”</a:t>
            </a:r>
            <a:endParaRPr sz="14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</a:pPr>
            <a:r>
              <a:rPr lang="en-US" sz="2400" b="1" i="0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r>
              <a:rPr lang="pl-PL" sz="2400" b="1" i="0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6</a:t>
            </a:r>
            <a:r>
              <a:rPr lang="en-US" sz="2400" b="1" i="0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pl-PL" sz="2400" b="1" i="0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maja </a:t>
            </a:r>
            <a:r>
              <a:rPr lang="en-US" sz="2400" b="1" i="0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2022 r., </a:t>
            </a:r>
            <a:r>
              <a:rPr lang="en-US" sz="2400" b="1" i="0" u="none" dirty="0" err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godz</a:t>
            </a:r>
            <a:r>
              <a:rPr lang="en-US" sz="2400" b="1" i="0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 18.00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l-PL" sz="2200" b="1" i="0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Collegium Wróblewskiego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l-PL" sz="2200" b="1" i="0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przy ul. Olszewskiego 2, s. </a:t>
            </a:r>
            <a:r>
              <a:rPr lang="pl-PL" sz="2200" b="1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7 (parter)</a:t>
            </a:r>
            <a:endParaRPr sz="2200" b="1" i="0" u="none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i="0" u="none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611187" y="4508500"/>
            <a:ext cx="7921625" cy="284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Tahoma"/>
              <a:buNone/>
            </a:pPr>
            <a:r>
              <a:rPr lang="en-US" sz="1900" b="1" i="1" u="none" dirty="0" err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organizowane</a:t>
            </a:r>
            <a:r>
              <a:rPr lang="en-US" sz="1900" b="1" i="1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900" b="1" i="1" u="none" dirty="0" err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przez</a:t>
            </a:r>
            <a:endParaRPr sz="14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Tahoma"/>
              <a:buNone/>
            </a:pPr>
            <a:r>
              <a:rPr lang="en-US" sz="1900" b="1" i="1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Centrum </a:t>
            </a:r>
            <a:r>
              <a:rPr lang="en-US" sz="1900" b="1" i="1" u="none" dirty="0" err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Prawa</a:t>
            </a:r>
            <a:r>
              <a:rPr lang="en-US" sz="1900" b="1" i="1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900" b="1" i="1" u="none" dirty="0" err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Prywatnego</a:t>
            </a:r>
            <a:r>
              <a:rPr lang="en-US" sz="1900" b="1" i="1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900" b="1" i="1" u="none" dirty="0" err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Międzynarodowego</a:t>
            </a:r>
            <a:r>
              <a:rPr lang="en-US" sz="1900" b="1" i="1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14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Tahoma"/>
              <a:buNone/>
            </a:pPr>
            <a:r>
              <a:rPr lang="en-US" sz="1900" b="0" i="1" u="none" dirty="0" err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oraz</a:t>
            </a:r>
            <a:endParaRPr sz="14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Tahoma"/>
              <a:buNone/>
            </a:pPr>
            <a:r>
              <a:rPr lang="en-US" sz="1900" b="1" i="1" u="none" dirty="0" err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Zakład</a:t>
            </a:r>
            <a:r>
              <a:rPr lang="en-US" sz="1900" b="1" i="1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900" b="1" i="1" u="none" dirty="0" err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Postępowania</a:t>
            </a:r>
            <a:r>
              <a:rPr lang="en-US" sz="1900" b="1" i="1" u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900" b="1" i="1" u="none" dirty="0" err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Cywilnego</a:t>
            </a:r>
            <a:endParaRPr sz="14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/>
        </p:nvSpPr>
        <p:spPr>
          <a:xfrm>
            <a:off x="381000" y="1371600"/>
            <a:ext cx="83820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0" y="981075"/>
            <a:ext cx="9144000" cy="5876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0" marR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endParaRPr sz="200" b="1" i="0" u="none" dirty="0">
              <a:solidFill>
                <a:srgbClr val="003399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18.00 </a:t>
            </a:r>
            <a:r>
              <a:rPr lang="en-US" sz="1800" i="0" u="none" dirty="0" err="1">
                <a:solidFill>
                  <a:srgbClr val="2D2D8A"/>
                </a:solidFill>
                <a:latin typeface="Arial"/>
                <a:ea typeface="Arial"/>
                <a:cs typeface="Arial"/>
                <a:sym typeface="Arial"/>
              </a:rPr>
              <a:t>Otwarcie</a:t>
            </a:r>
            <a:r>
              <a:rPr lang="en-US" sz="1800" i="0" u="none" dirty="0">
                <a:solidFill>
                  <a:srgbClr val="2D2D8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i="0" u="none" dirty="0" err="1">
                <a:solidFill>
                  <a:srgbClr val="2D2D8A"/>
                </a:solidFill>
                <a:latin typeface="Arial"/>
                <a:ea typeface="Arial"/>
                <a:cs typeface="Arial"/>
                <a:sym typeface="Arial"/>
              </a:rPr>
              <a:t>zebrania</a:t>
            </a:r>
            <a:r>
              <a:rPr lang="pl-PL" sz="1800" i="0" u="none" dirty="0">
                <a:solidFill>
                  <a:srgbClr val="2D2D8A"/>
                </a:solidFill>
                <a:latin typeface="Arial"/>
                <a:ea typeface="Arial"/>
                <a:cs typeface="Arial"/>
                <a:sym typeface="Arial"/>
              </a:rPr>
              <a:t> i uwagi wprowadzające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2D2D8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 hab. Piotr Mostowik, prof. UJ,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kierownik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Centrum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Prawa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Prywatnego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Międzynarodowego</a:t>
            </a:r>
            <a:b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 hab.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Radosław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Flejszar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kierownik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Zakładu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Postępowania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Cywilnego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18.10</a:t>
            </a:r>
            <a:r>
              <a:rPr lang="en-US" sz="18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i="0" u="none" dirty="0" err="1">
                <a:solidFill>
                  <a:srgbClr val="2D2D8A"/>
                </a:solidFill>
                <a:latin typeface="Arial"/>
                <a:ea typeface="Arial"/>
                <a:cs typeface="Arial"/>
                <a:sym typeface="Arial"/>
              </a:rPr>
              <a:t>Referaty</a:t>
            </a:r>
            <a:endParaRPr sz="1800" i="0" u="none" dirty="0">
              <a:solidFill>
                <a:srgbClr val="2D2D8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 </a:t>
            </a:r>
            <a:r>
              <a:rPr lang="pl-PL" sz="180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Kacper Górniak</a:t>
            </a:r>
            <a:r>
              <a:rPr lang="en-US" sz="180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Uniwersytet</a:t>
            </a:r>
            <a:r>
              <a:rPr lang="en-US" sz="180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180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Jagielloński</a:t>
            </a:r>
            <a:r>
              <a:rPr lang="en-US" sz="180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 </a:t>
            </a:r>
            <a:r>
              <a:rPr lang="en-US" sz="180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Krakowie</a:t>
            </a:r>
            <a:r>
              <a:rPr lang="en-US" sz="180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pl-PL" sz="1800" i="1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i="1" dirty="0">
                <a:latin typeface="Tahoma" panose="020B0604030504040204" pitchFamily="34" charset="0"/>
              </a:rPr>
              <a:t>Szczególne wymagania i ograniczenia nabywania nieruchomości mieszkalnych </a:t>
            </a:r>
            <a:br>
              <a:rPr lang="pl-PL" sz="1800" i="1" dirty="0">
                <a:latin typeface="Tahoma" panose="020B0604030504040204" pitchFamily="34" charset="0"/>
              </a:rPr>
            </a:br>
            <a:r>
              <a:rPr lang="pl-PL" sz="1800" i="1" dirty="0">
                <a:latin typeface="Tahoma" panose="020B0604030504040204" pitchFamily="34" charset="0"/>
              </a:rPr>
              <a:t>– tendencje w ujęciu </a:t>
            </a:r>
            <a:r>
              <a:rPr lang="pl-PL" sz="1800" i="1" dirty="0" err="1">
                <a:latin typeface="Tahoma" panose="020B0604030504040204" pitchFamily="34" charset="0"/>
              </a:rPr>
              <a:t>prawnoporównawczym</a:t>
            </a:r>
            <a:endParaRPr sz="1800" i="1" dirty="0">
              <a:latin typeface="Tahoma" panose="020B060403050404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 Bartosz Stelmach</a:t>
            </a:r>
            <a:r>
              <a:rPr lang="en-US" sz="180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Uniwersytet</a:t>
            </a:r>
            <a:r>
              <a:rPr lang="en-US" sz="180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180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Jagielloński</a:t>
            </a:r>
            <a:r>
              <a:rPr lang="en-US" sz="180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 </a:t>
            </a:r>
            <a:r>
              <a:rPr lang="en-US" sz="180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Krakowie</a:t>
            </a:r>
            <a:r>
              <a:rPr lang="en-US" sz="180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pl-PL" sz="180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pl-PL" sz="180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-PL" sz="1800" i="1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Ograniczenia w obrocie nieruchomościami na tle ustawy o nabywaniu nieruchomości przez cudzoziemców</a:t>
            </a:r>
            <a:endParaRPr lang="pl-PL" sz="1800" i="1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19.10 </a:t>
            </a:r>
            <a:r>
              <a:rPr lang="en-US" sz="1800" i="0" u="none" dirty="0" err="1">
                <a:solidFill>
                  <a:srgbClr val="2D2D8A"/>
                </a:solidFill>
                <a:latin typeface="Arial"/>
                <a:ea typeface="Arial"/>
                <a:cs typeface="Arial"/>
                <a:sym typeface="Arial"/>
              </a:rPr>
              <a:t>Dyskusja</a:t>
            </a:r>
            <a:endParaRPr sz="1800" i="0" u="none" dirty="0">
              <a:solidFill>
                <a:srgbClr val="2D2D8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1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1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e-mail  do </a:t>
            </a:r>
            <a:r>
              <a:rPr lang="en-US" sz="1400" b="0" i="1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organizatorów</a:t>
            </a:r>
            <a:r>
              <a:rPr lang="en-US" sz="1400" b="0" i="1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1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zebranie.ppmkpc@gmail.com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135</Words>
  <Application>Microsoft Office PowerPoint</Application>
  <PresentationFormat>Pokaz na ekranie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Tahoma</vt:lpstr>
      <vt:lpstr>Arial</vt:lpstr>
      <vt:lpstr>Projekt domyślny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dell</dc:creator>
  <cp:lastModifiedBy>Piotr Mostowik</cp:lastModifiedBy>
  <cp:revision>6</cp:revision>
  <dcterms:modified xsi:type="dcterms:W3CDTF">2022-07-09T17:53:58Z</dcterms:modified>
</cp:coreProperties>
</file>